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</p:showPr>
  <p:clrMru>
    <a:srgbClr val="0000A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 snapToObjects="1"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7788" cy="7373778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B6F8F4-9FF2-4243-A7C6-663F53195112}" type="datetimeFigureOut">
              <a:rPr lang="en-US" smtClean="0"/>
              <a:pPr/>
              <a:t>8/17/2008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146E15D-7E8A-4EFD-AA21-BA9F5D5451E6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5A723-6CF7-406B-9230-5FE371E63A9C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CEF43-364F-4936-9AD5-840B07B44783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5F85-E72F-41D6-8B25-94778971B520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06241D-DA4F-46E6-9F57-A2195D23F0DC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FAEB2-60DA-47B7-BE87-528BDFAA711C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B2022-7C9C-4F74-B5D6-89E8E1FAC8DF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81C33-B3E0-4A61-A57A-C736181704EE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01C1B-82FD-46A1-862A-F911F92D6DA0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DCBF8-2A22-4123-8B3A-FE4B496AFBFA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D5D41-9E7E-4E65-B60B-6B91B70306B6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6C559-4F7D-45B2-8C6C-9546C968F66D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A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27676C-A666-402F-A7C6-37EA4CAD13D0}" type="datetime1">
              <a:rPr lang="en-US" smtClean="0"/>
              <a:pPr/>
              <a:t>8/17/2008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97F0CB-F438-4F45-BA40-52BB9C94DC00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144000" cy="1071546"/>
          </a:xfrm>
          <a:prstGeom prst="rect">
            <a:avLst/>
          </a:prstGeom>
          <a:solidFill>
            <a:srgbClr val="DEA9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3" name="Picture 2" descr="alphaomega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045497" y="12879"/>
            <a:ext cx="1071538" cy="1004573"/>
          </a:xfrm>
          <a:prstGeom prst="rect">
            <a:avLst/>
          </a:prstGeom>
          <a:ln>
            <a:solidFill>
              <a:srgbClr val="DEA900"/>
            </a:solidFill>
          </a:ln>
        </p:spPr>
      </p:pic>
      <p:sp>
        <p:nvSpPr>
          <p:cNvPr id="5" name="Rectangle 4"/>
          <p:cNvSpPr/>
          <p:nvPr/>
        </p:nvSpPr>
        <p:spPr>
          <a:xfrm>
            <a:off x="1285852" y="1500174"/>
            <a:ext cx="6858048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Write out the Greek alphabet in order and the English equivalents of each letter:</a:t>
            </a:r>
            <a:endParaRPr lang="en-GB" sz="24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1180406" y="2710999"/>
          <a:ext cx="6786611" cy="642942"/>
        </p:xfrm>
        <a:graphic>
          <a:graphicData uri="http://schemas.openxmlformats.org/drawingml/2006/table">
            <a:tbl>
              <a:tblPr/>
              <a:tblGrid>
                <a:gridCol w="565551"/>
                <a:gridCol w="565551"/>
                <a:gridCol w="565551"/>
                <a:gridCol w="565551"/>
                <a:gridCol w="578702"/>
                <a:gridCol w="552399"/>
                <a:gridCol w="565551"/>
                <a:gridCol w="565551"/>
                <a:gridCol w="565551"/>
                <a:gridCol w="565551"/>
                <a:gridCol w="565551"/>
                <a:gridCol w="565551"/>
              </a:tblGrid>
              <a:tr h="64294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α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cap="flat">
                      <a:noFill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β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γ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δ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ε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ζ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ε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θ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ι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κ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λ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μ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9" name="Group 431"/>
          <p:cNvGraphicFramePr>
            <a:graphicFrameLocks noGrp="1"/>
          </p:cNvGraphicFramePr>
          <p:nvPr/>
        </p:nvGraphicFramePr>
        <p:xfrm>
          <a:off x="1175777" y="4355479"/>
          <a:ext cx="6753246" cy="795350"/>
        </p:xfrm>
        <a:graphic>
          <a:graphicData uri="http://schemas.openxmlformats.org/drawingml/2006/table">
            <a:tbl>
              <a:tblPr/>
              <a:tblGrid>
                <a:gridCol w="562771"/>
                <a:gridCol w="562770"/>
                <a:gridCol w="562771"/>
                <a:gridCol w="562770"/>
                <a:gridCol w="562771"/>
                <a:gridCol w="562770"/>
                <a:gridCol w="562771"/>
                <a:gridCol w="562770"/>
                <a:gridCol w="562771"/>
                <a:gridCol w="562770"/>
                <a:gridCol w="562771"/>
                <a:gridCol w="562770"/>
              </a:tblGrid>
              <a:tr h="7953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ν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cap="flat">
                      <a:noFill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ξ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ο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π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ρ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σ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υ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θ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φ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χ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ψ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ο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/>
        </p:nvGraphicFramePr>
        <p:xfrm>
          <a:off x="1180406" y="3357562"/>
          <a:ext cx="6786611" cy="642942"/>
        </p:xfrm>
        <a:graphic>
          <a:graphicData uri="http://schemas.openxmlformats.org/drawingml/2006/table">
            <a:tbl>
              <a:tblPr/>
              <a:tblGrid>
                <a:gridCol w="565551"/>
                <a:gridCol w="565551"/>
                <a:gridCol w="565551"/>
                <a:gridCol w="565551"/>
                <a:gridCol w="578702"/>
                <a:gridCol w="552399"/>
                <a:gridCol w="565551"/>
                <a:gridCol w="565551"/>
                <a:gridCol w="565551"/>
                <a:gridCol w="565551"/>
                <a:gridCol w="565551"/>
                <a:gridCol w="565551"/>
              </a:tblGrid>
              <a:tr h="64294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a</a:t>
                      </a:r>
                    </a:p>
                  </a:txBody>
                  <a:tcPr horzOverflow="overflow">
                    <a:lnL cap="flat">
                      <a:noFill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g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d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z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ē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th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i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k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M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/>
        </p:nvGraphicFramePr>
        <p:xfrm>
          <a:off x="1176340" y="5143512"/>
          <a:ext cx="6753246" cy="914400"/>
        </p:xfrm>
        <a:graphic>
          <a:graphicData uri="http://schemas.openxmlformats.org/drawingml/2006/table">
            <a:tbl>
              <a:tblPr/>
              <a:tblGrid>
                <a:gridCol w="562771"/>
                <a:gridCol w="562770"/>
                <a:gridCol w="562771"/>
                <a:gridCol w="562770"/>
                <a:gridCol w="562771"/>
                <a:gridCol w="562770"/>
                <a:gridCol w="562771"/>
                <a:gridCol w="562770"/>
                <a:gridCol w="562771"/>
                <a:gridCol w="562770"/>
                <a:gridCol w="562771"/>
                <a:gridCol w="562770"/>
              </a:tblGrid>
              <a:tr h="7953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n</a:t>
                      </a:r>
                    </a:p>
                  </a:txBody>
                  <a:tcPr horzOverflow="overflow">
                    <a:lnL cap="flat">
                      <a:noFill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x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o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r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u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ph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ch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ps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ō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-283339" y="207247"/>
            <a:ext cx="8628845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l-GR" sz="2900" cap="all" dirty="0" smtClean="0">
                <a:latin typeface="Arial" pitchFamily="34" charset="0"/>
                <a:cs typeface="Arial" pitchFamily="34" charset="0"/>
              </a:rPr>
              <a:t>1.1 </a:t>
            </a:r>
            <a:r>
              <a:rPr lang="en-GB" sz="2900" cap="all" dirty="0">
                <a:latin typeface="Arial" pitchFamily="34" charset="0"/>
                <a:cs typeface="Arial" pitchFamily="34" charset="0"/>
              </a:rPr>
              <a:t>T</a:t>
            </a:r>
            <a:r>
              <a:rPr lang="en-GB" sz="2900" cap="all" dirty="0" smtClean="0">
                <a:latin typeface="Arial" pitchFamily="34" charset="0"/>
                <a:cs typeface="Arial" pitchFamily="34" charset="0"/>
              </a:rPr>
              <a:t>he Letters of the Greek Alphabet</a:t>
            </a:r>
            <a:endParaRPr lang="en-GB" sz="2900" cap="all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4" name="Slide Number Placeholder 6"/>
          <p:cNvSpPr>
            <a:spLocks noGrp="1"/>
          </p:cNvSpPr>
          <p:nvPr/>
        </p:nvSpPr>
        <p:spPr>
          <a:xfrm>
            <a:off x="6867192" y="6306131"/>
            <a:ext cx="2003603" cy="365125"/>
          </a:xfrm>
          <a:prstGeom prst="rect">
            <a:avLst/>
          </a:prstGeom>
          <a:ln>
            <a:solidFill>
              <a:srgbClr val="FEEFCA"/>
            </a:solidFill>
          </a:ln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/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: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Practice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 </a:t>
            </a:r>
            <a:fld id="{38ED48EF-DA33-4DFA-B2E3-841579FF79AA}" type="slidenum">
              <a:rPr lang="en-GB" sz="180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pPr algn="ctr"/>
              <a:t>1</a:t>
            </a:fld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/</a:t>
            </a:r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9</a:t>
            </a:r>
            <a:endParaRPr lang="en-GB" sz="1800" dirty="0">
              <a:solidFill>
                <a:srgbClr val="E0B3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144000" cy="1071546"/>
          </a:xfrm>
          <a:prstGeom prst="rect">
            <a:avLst/>
          </a:prstGeom>
          <a:solidFill>
            <a:srgbClr val="DEA9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3" name="Picture 2" descr="alphaomega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045497" y="12879"/>
            <a:ext cx="1071538" cy="1004573"/>
          </a:xfrm>
          <a:prstGeom prst="rect">
            <a:avLst/>
          </a:prstGeom>
          <a:ln>
            <a:solidFill>
              <a:srgbClr val="DEA900"/>
            </a:solidFill>
          </a:ln>
        </p:spPr>
      </p:pic>
      <p:sp>
        <p:nvSpPr>
          <p:cNvPr id="5" name="Rectangle 4"/>
          <p:cNvSpPr/>
          <p:nvPr/>
        </p:nvSpPr>
        <p:spPr>
          <a:xfrm>
            <a:off x="357158" y="1428736"/>
            <a:ext cx="8358246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 dirty="0" smtClean="0">
                <a:solidFill>
                  <a:schemeClr val="bg1"/>
                </a:solidFill>
                <a:latin typeface="Lucida Sans Unicode" pitchFamily="34" charset="0"/>
                <a:cs typeface="Lucida Sans Unicode" pitchFamily="34" charset="0"/>
              </a:rPr>
              <a:t>Write out the English alphabet and give the Greek (small) letter equivalent to each one as far as possible (ignore q, v and w):</a:t>
            </a:r>
            <a:endParaRPr lang="en-GB" sz="2400" dirty="0">
              <a:solidFill>
                <a:schemeClr val="bg1"/>
              </a:solidFill>
              <a:latin typeface="Lucida Sans Unicode" pitchFamily="34" charset="0"/>
              <a:cs typeface="Lucida Sans Unicode" pitchFamily="34" charset="0"/>
            </a:endParaRPr>
          </a:p>
        </p:txBody>
      </p:sp>
      <p:graphicFrame>
        <p:nvGraphicFramePr>
          <p:cNvPr id="17" name="Table 16"/>
          <p:cNvGraphicFramePr>
            <a:graphicFrameLocks noGrp="1"/>
          </p:cNvGraphicFramePr>
          <p:nvPr/>
        </p:nvGraphicFramePr>
        <p:xfrm>
          <a:off x="1285852" y="3273245"/>
          <a:ext cx="6095999" cy="502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a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b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c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d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e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f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g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h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err="1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i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j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k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l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m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/>
        </p:nvGraphicFramePr>
        <p:xfrm>
          <a:off x="1285852" y="3821604"/>
          <a:ext cx="6095999" cy="502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α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β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κ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δ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ε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φ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γ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‘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ι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ι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κ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λ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l-GR" sz="2700" b="0" dirty="0" smtClean="0">
                          <a:solidFill>
                            <a:schemeClr val="bg1"/>
                          </a:solidFill>
                          <a:latin typeface="Gentium" pitchFamily="2" charset="0"/>
                        </a:rPr>
                        <a:t>μ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Gentium" pitchFamily="2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/>
        </p:nvGraphicFramePr>
        <p:xfrm>
          <a:off x="1292895" y="4670411"/>
          <a:ext cx="6095999" cy="502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n</a:t>
                      </a:r>
                    </a:p>
                  </a:txBody>
                  <a:tcPr horzOverflow="overflow">
                    <a:lnL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o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q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r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u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v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w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x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y</a:t>
                      </a: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2700" b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z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/>
        </p:nvGraphicFramePr>
        <p:xfrm>
          <a:off x="1297524" y="5238493"/>
          <a:ext cx="6095999" cy="502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  <a:gridCol w="468923"/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ν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ο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π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ρ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σ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τ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υ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ξ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l-GR" sz="27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Gentium" pitchFamily="2" charset="0"/>
                          <a:cs typeface="Lucida Sans Unicode" pitchFamily="34" charset="0"/>
                        </a:rPr>
                        <a:t>υ</a:t>
                      </a:r>
                      <a:endParaRPr kumimoji="0" lang="en-GB" sz="27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Gentium" pitchFamily="2" charset="0"/>
                        <a:cs typeface="Lucida Sans Unicode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l-GR" sz="2700" b="0" dirty="0" smtClean="0">
                          <a:solidFill>
                            <a:schemeClr val="bg1"/>
                          </a:solidFill>
                          <a:latin typeface="Gentium" pitchFamily="2" charset="0"/>
                        </a:rPr>
                        <a:t>ζ</a:t>
                      </a:r>
                      <a:endParaRPr lang="en-GB" sz="2700" b="0" dirty="0">
                        <a:solidFill>
                          <a:schemeClr val="bg1"/>
                        </a:solidFill>
                        <a:latin typeface="Gentium" pitchFamily="2" charset="0"/>
                      </a:endParaRPr>
                    </a:p>
                  </a:txBody>
                  <a:tcPr>
                    <a:lnL w="28575" cap="flat" cmpd="sng" algn="ctr">
                      <a:solidFill>
                        <a:srgbClr val="E0B3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-283339" y="207247"/>
            <a:ext cx="8628845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l-GR" sz="2900" cap="all" dirty="0" smtClean="0">
                <a:latin typeface="Arial" pitchFamily="34" charset="0"/>
                <a:cs typeface="Arial" pitchFamily="34" charset="0"/>
              </a:rPr>
              <a:t>1.1 </a:t>
            </a:r>
            <a:r>
              <a:rPr lang="en-GB" sz="2900" cap="all" dirty="0">
                <a:latin typeface="Arial" pitchFamily="34" charset="0"/>
                <a:cs typeface="Arial" pitchFamily="34" charset="0"/>
              </a:rPr>
              <a:t>T</a:t>
            </a:r>
            <a:r>
              <a:rPr lang="en-GB" sz="2900" cap="all" dirty="0" smtClean="0">
                <a:latin typeface="Arial" pitchFamily="34" charset="0"/>
                <a:cs typeface="Arial" pitchFamily="34" charset="0"/>
              </a:rPr>
              <a:t>he Letters of the Greek Alphabet</a:t>
            </a:r>
            <a:endParaRPr lang="en-GB" sz="2900" cap="all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2" name="Slide Number Placeholder 6"/>
          <p:cNvSpPr>
            <a:spLocks noGrp="1"/>
          </p:cNvSpPr>
          <p:nvPr/>
        </p:nvSpPr>
        <p:spPr>
          <a:xfrm>
            <a:off x="6867192" y="6306131"/>
            <a:ext cx="2003603" cy="365125"/>
          </a:xfrm>
          <a:prstGeom prst="rect">
            <a:avLst/>
          </a:prstGeom>
          <a:ln>
            <a:solidFill>
              <a:srgbClr val="FEEFCA"/>
            </a:solidFill>
          </a:ln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/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: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Practice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 </a:t>
            </a:r>
            <a:fld id="{38ED48EF-DA33-4DFA-B2E3-841579FF79AA}" type="slidenum">
              <a:rPr lang="en-GB" sz="180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pPr algn="ctr"/>
              <a:t>2</a:t>
            </a:fld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/</a:t>
            </a:r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9</a:t>
            </a:r>
            <a:endParaRPr lang="en-GB" sz="1800" dirty="0">
              <a:solidFill>
                <a:srgbClr val="E0B3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759853" y="1249251"/>
            <a:ext cx="770156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Write the sound of the following Greek words in English letters:</a:t>
            </a:r>
            <a:endParaRPr lang="en-GB" sz="24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9144000" cy="1071546"/>
          </a:xfrm>
          <a:prstGeom prst="rect">
            <a:avLst/>
          </a:prstGeom>
          <a:solidFill>
            <a:srgbClr val="DEA9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TextBox 3"/>
          <p:cNvSpPr txBox="1"/>
          <p:nvPr/>
        </p:nvSpPr>
        <p:spPr>
          <a:xfrm>
            <a:off x="-283339" y="207247"/>
            <a:ext cx="8628845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l-GR" sz="2900" cap="all" dirty="0" smtClean="0">
                <a:latin typeface="Arial" pitchFamily="34" charset="0"/>
                <a:cs typeface="Arial" pitchFamily="34" charset="0"/>
              </a:rPr>
              <a:t>1.1 </a:t>
            </a:r>
            <a:r>
              <a:rPr lang="en-GB" sz="2900" cap="all" dirty="0">
                <a:latin typeface="Arial" pitchFamily="34" charset="0"/>
                <a:cs typeface="Arial" pitchFamily="34" charset="0"/>
              </a:rPr>
              <a:t>T</a:t>
            </a:r>
            <a:r>
              <a:rPr lang="en-GB" sz="2900" cap="all" dirty="0" smtClean="0">
                <a:latin typeface="Arial" pitchFamily="34" charset="0"/>
                <a:cs typeface="Arial" pitchFamily="34" charset="0"/>
              </a:rPr>
              <a:t>he Letters of the Greek Alphabet</a:t>
            </a:r>
            <a:endParaRPr lang="en-GB" sz="2900" cap="all" dirty="0">
              <a:latin typeface="Arial" pitchFamily="34" charset="0"/>
              <a:cs typeface="Arial" pitchFamily="34" charset="0"/>
            </a:endParaRPr>
          </a:p>
        </p:txBody>
      </p:sp>
      <p:pic>
        <p:nvPicPr>
          <p:cNvPr id="5" name="Picture 4" descr="alphaomega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045497" y="12879"/>
            <a:ext cx="1071538" cy="1004573"/>
          </a:xfrm>
          <a:prstGeom prst="rect">
            <a:avLst/>
          </a:prstGeom>
          <a:ln>
            <a:solidFill>
              <a:srgbClr val="DEA900"/>
            </a:solidFill>
          </a:ln>
        </p:spPr>
      </p:pic>
      <p:sp>
        <p:nvSpPr>
          <p:cNvPr id="7" name="TextBox 6"/>
          <p:cNvSpPr txBox="1"/>
          <p:nvPr/>
        </p:nvSpPr>
        <p:spPr>
          <a:xfrm>
            <a:off x="1262131" y="2080248"/>
            <a:ext cx="2640169" cy="44573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βαπτισμα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θρονος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κοσμος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μεγας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μικρος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μυστηριον 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παραβολη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παραλυτικος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σαββατον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902300" y="2141555"/>
            <a:ext cx="3515932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err="1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b</a:t>
            </a: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aptisma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-baptism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915180" y="2627288"/>
            <a:ext cx="2820473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err="1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t</a:t>
            </a: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hronos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- throne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3915179" y="3090927"/>
            <a:ext cx="4430327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err="1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k</a:t>
            </a: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osmos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- cosmos, world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3902300" y="3554566"/>
            <a:ext cx="3734874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megas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- great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902301" y="4043964"/>
            <a:ext cx="2820473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err="1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m</a:t>
            </a: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ikros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- small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02299" y="4507603"/>
            <a:ext cx="5214735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mustērion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GB" sz="2700" i="1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or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mysterion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– mystery 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3901545" y="5009878"/>
            <a:ext cx="3070071" cy="5078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parabolē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– parable 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3886617" y="5499275"/>
            <a:ext cx="5589992" cy="5078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paralutikos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GB" sz="2700" i="1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or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paralytikos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–paralytic 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" name="Text Box 12"/>
          <p:cNvSpPr txBox="1">
            <a:spLocks noChangeArrowheads="1"/>
          </p:cNvSpPr>
          <p:nvPr/>
        </p:nvSpPr>
        <p:spPr bwMode="auto">
          <a:xfrm>
            <a:off x="3894792" y="5995451"/>
            <a:ext cx="5105400" cy="5078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700" dirty="0" err="1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s</a:t>
            </a: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abbaton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- </a:t>
            </a:r>
            <a:r>
              <a:rPr lang="en-GB" sz="2700" dirty="0" err="1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sabbath</a:t>
            </a:r>
            <a:r>
              <a:rPr lang="en-GB" sz="2700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</a:p>
        </p:txBody>
      </p:sp>
      <p:sp>
        <p:nvSpPr>
          <p:cNvPr id="19" name="Slide Number Placeholder 6"/>
          <p:cNvSpPr>
            <a:spLocks noGrp="1"/>
          </p:cNvSpPr>
          <p:nvPr/>
        </p:nvSpPr>
        <p:spPr>
          <a:xfrm>
            <a:off x="6867192" y="6306131"/>
            <a:ext cx="2003603" cy="365125"/>
          </a:xfrm>
          <a:prstGeom prst="rect">
            <a:avLst/>
          </a:prstGeom>
          <a:ln>
            <a:solidFill>
              <a:srgbClr val="FEEFCA"/>
            </a:solidFill>
          </a:ln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/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: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Practice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 </a:t>
            </a:r>
            <a:fld id="{38ED48EF-DA33-4DFA-B2E3-841579FF79AA}" type="slidenum">
              <a:rPr lang="en-GB" sz="180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pPr algn="ctr"/>
              <a:t>3</a:t>
            </a:fld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/</a:t>
            </a:r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9</a:t>
            </a:r>
            <a:endParaRPr lang="en-GB" sz="1800" dirty="0">
              <a:solidFill>
                <a:srgbClr val="E0B3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1" grpId="0"/>
      <p:bldP spid="12" grpId="0"/>
      <p:bldP spid="13" grpId="0"/>
      <p:bldP spid="14" grpId="0"/>
      <p:bldP spid="15" grpId="0"/>
      <p:bldP spid="16" grpId="0"/>
      <p:bldP spid="17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77271" y="1158692"/>
            <a:ext cx="9131121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2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The following are real Greek words written in English letters. Write them in Greek (small) letters, and have a guess at their meaning:</a:t>
            </a:r>
            <a:endParaRPr lang="en-GB" sz="22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445653" y="2230234"/>
            <a:ext cx="2096037" cy="42062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  <a:spcBef>
                <a:spcPct val="50000"/>
              </a:spcBef>
            </a:pPr>
            <a:r>
              <a:rPr lang="en-GB" sz="26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blasphēmē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lnSpc>
                <a:spcPts val="2200"/>
              </a:lnSpc>
              <a:spcBef>
                <a:spcPct val="50000"/>
              </a:spcBef>
            </a:pPr>
            <a:r>
              <a:rPr lang="en-GB" sz="26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kardia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lnSpc>
                <a:spcPts val="2200"/>
              </a:lnSpc>
              <a:spcBef>
                <a:spcPct val="50000"/>
              </a:spcBef>
            </a:pPr>
            <a:r>
              <a:rPr lang="en-GB" sz="26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logikos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lnSpc>
                <a:spcPts val="2000"/>
              </a:lnSpc>
              <a:spcBef>
                <a:spcPct val="50000"/>
              </a:spcBef>
            </a:pPr>
            <a:r>
              <a:rPr lang="en-GB" sz="26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mētēr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lnSpc>
                <a:spcPts val="2200"/>
              </a:lnSpc>
              <a:spcBef>
                <a:spcPct val="50000"/>
              </a:spcBef>
            </a:pPr>
            <a:r>
              <a:rPr lang="en-GB" sz="26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patēr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lnSpc>
                <a:spcPts val="2200"/>
              </a:lnSpc>
              <a:spcBef>
                <a:spcPct val="50000"/>
              </a:spcBef>
            </a:pPr>
            <a:r>
              <a:rPr lang="en-GB" sz="26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pneumatikos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lnSpc>
                <a:spcPts val="2200"/>
              </a:lnSpc>
              <a:spcBef>
                <a:spcPct val="50000"/>
              </a:spcBef>
            </a:pPr>
            <a:r>
              <a:rPr lang="en-GB" sz="26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prophētēs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lnSpc>
                <a:spcPts val="2200"/>
              </a:lnSpc>
              <a:spcBef>
                <a:spcPct val="50000"/>
              </a:spcBef>
            </a:pPr>
            <a:r>
              <a:rPr lang="en-GB" sz="26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pyr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lnSpc>
                <a:spcPts val="2200"/>
              </a:lnSpc>
              <a:spcBef>
                <a:spcPct val="50000"/>
              </a:spcBef>
            </a:pPr>
            <a:r>
              <a:rPr lang="en-GB" sz="26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phōnē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0"/>
            <a:ext cx="9144000" cy="1071546"/>
          </a:xfrm>
          <a:prstGeom prst="rect">
            <a:avLst/>
          </a:prstGeom>
          <a:solidFill>
            <a:srgbClr val="DEA9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extBox 4"/>
          <p:cNvSpPr txBox="1"/>
          <p:nvPr/>
        </p:nvSpPr>
        <p:spPr>
          <a:xfrm>
            <a:off x="-193181" y="194368"/>
            <a:ext cx="8477543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l-GR" sz="2900" cap="all" dirty="0" smtClean="0">
                <a:latin typeface="Arial" pitchFamily="34" charset="0"/>
                <a:cs typeface="Arial" pitchFamily="34" charset="0"/>
              </a:rPr>
              <a:t>1.1 </a:t>
            </a:r>
            <a:r>
              <a:rPr lang="en-GB" sz="2900" cap="all" dirty="0" smtClean="0">
                <a:latin typeface="Arial" pitchFamily="34" charset="0"/>
                <a:cs typeface="Arial" pitchFamily="34" charset="0"/>
              </a:rPr>
              <a:t>The Letters of the Greek Alphabet</a:t>
            </a:r>
            <a:endParaRPr lang="en-GB" sz="2900" cap="all" dirty="0">
              <a:latin typeface="Arial" pitchFamily="34" charset="0"/>
              <a:cs typeface="Arial" pitchFamily="34" charset="0"/>
            </a:endParaRPr>
          </a:p>
        </p:txBody>
      </p:sp>
      <p:pic>
        <p:nvPicPr>
          <p:cNvPr id="6" name="Picture 5" descr="alphaomega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045497" y="12879"/>
            <a:ext cx="1071538" cy="1004573"/>
          </a:xfrm>
          <a:prstGeom prst="rect">
            <a:avLst/>
          </a:prstGeom>
          <a:ln>
            <a:solidFill>
              <a:srgbClr val="DEA900"/>
            </a:solidFill>
          </a:ln>
        </p:spPr>
      </p:pic>
      <p:sp>
        <p:nvSpPr>
          <p:cNvPr id="9" name="TextBox 8"/>
          <p:cNvSpPr txBox="1"/>
          <p:nvPr/>
        </p:nvSpPr>
        <p:spPr>
          <a:xfrm>
            <a:off x="4198508" y="2137888"/>
            <a:ext cx="3786388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600" dirty="0" smtClean="0">
                <a:solidFill>
                  <a:schemeClr val="bg1"/>
                </a:solidFill>
                <a:latin typeface="Gentium" pitchFamily="2" charset="0"/>
              </a:rPr>
              <a:t>βλασφημη-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blasphemy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4198508" y="2601529"/>
            <a:ext cx="3786388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600" dirty="0" smtClean="0">
                <a:solidFill>
                  <a:schemeClr val="bg1"/>
                </a:solidFill>
                <a:latin typeface="Gentium" pitchFamily="2" charset="0"/>
              </a:rPr>
              <a:t>k</a:t>
            </a:r>
            <a:r>
              <a:rPr lang="el-GR" sz="2600" dirty="0" smtClean="0">
                <a:solidFill>
                  <a:schemeClr val="bg1"/>
                </a:solidFill>
                <a:latin typeface="Gentium" pitchFamily="2" charset="0"/>
              </a:rPr>
              <a:t>αρδια</a:t>
            </a:r>
            <a:r>
              <a:rPr lang="en-GB" sz="2600" dirty="0" smtClean="0">
                <a:solidFill>
                  <a:schemeClr val="bg1"/>
                </a:solidFill>
                <a:latin typeface="Gentium" pitchFamily="2" charset="0"/>
              </a:rPr>
              <a:t>-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heart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211394" y="3081093"/>
            <a:ext cx="3979566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600" dirty="0" smtClean="0">
                <a:solidFill>
                  <a:schemeClr val="bg1"/>
                </a:solidFill>
                <a:latin typeface="Gentium" pitchFamily="2" charset="0"/>
              </a:rPr>
              <a:t>λογικος</a:t>
            </a:r>
            <a:r>
              <a:rPr lang="en-GB" sz="2600" dirty="0" smtClean="0">
                <a:solidFill>
                  <a:schemeClr val="bg1"/>
                </a:solidFill>
                <a:latin typeface="Gentium" pitchFamily="2" charset="0"/>
              </a:rPr>
              <a:t>-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rational</a:t>
            </a:r>
            <a:r>
              <a:rPr lang="el-GR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,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spiritual 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198508" y="3541688"/>
            <a:ext cx="3992452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600" dirty="0" smtClean="0">
                <a:solidFill>
                  <a:schemeClr val="bg1"/>
                </a:solidFill>
                <a:latin typeface="Gentium" pitchFamily="2" charset="0"/>
              </a:rPr>
              <a:t>μητηρ</a:t>
            </a:r>
            <a:r>
              <a:rPr lang="en-GB" sz="2600" dirty="0" smtClean="0">
                <a:solidFill>
                  <a:schemeClr val="bg1"/>
                </a:solidFill>
                <a:latin typeface="Gentium" pitchFamily="2" charset="0"/>
              </a:rPr>
              <a:t>-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mother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211394" y="4031082"/>
            <a:ext cx="4404572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600" dirty="0" smtClean="0">
                <a:solidFill>
                  <a:schemeClr val="bg1"/>
                </a:solidFill>
                <a:latin typeface="Gentium" pitchFamily="2" charset="0"/>
              </a:rPr>
              <a:t>πατηρ</a:t>
            </a:r>
            <a:r>
              <a:rPr lang="en-GB" sz="2600" dirty="0" smtClean="0">
                <a:solidFill>
                  <a:schemeClr val="bg1"/>
                </a:solidFill>
                <a:latin typeface="Gentium" pitchFamily="2" charset="0"/>
              </a:rPr>
              <a:t>-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father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11394" y="4510646"/>
            <a:ext cx="4905641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600" dirty="0" smtClean="0">
                <a:solidFill>
                  <a:schemeClr val="bg1"/>
                </a:solidFill>
                <a:latin typeface="Gentium" pitchFamily="2" charset="0"/>
              </a:rPr>
              <a:t>πνευματικος</a:t>
            </a:r>
            <a:r>
              <a:rPr lang="en-GB" sz="2600" dirty="0" smtClean="0">
                <a:solidFill>
                  <a:schemeClr val="bg1"/>
                </a:solidFill>
                <a:latin typeface="Gentium" pitchFamily="2" charset="0"/>
              </a:rPr>
              <a:t>-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spiritual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211387" y="4990210"/>
            <a:ext cx="3400027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600" dirty="0" smtClean="0">
                <a:solidFill>
                  <a:schemeClr val="bg1"/>
                </a:solidFill>
                <a:latin typeface="Gentium" pitchFamily="2" charset="0"/>
              </a:rPr>
              <a:t>προφητης</a:t>
            </a:r>
            <a:r>
              <a:rPr lang="en-GB" sz="2600" dirty="0" smtClean="0">
                <a:solidFill>
                  <a:schemeClr val="bg1"/>
                </a:solidFill>
                <a:latin typeface="Gentium" pitchFamily="2" charset="0"/>
              </a:rPr>
              <a:t>-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prophet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211390" y="5460639"/>
            <a:ext cx="2923504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600" dirty="0" smtClean="0">
                <a:solidFill>
                  <a:schemeClr val="bg1"/>
                </a:solidFill>
                <a:latin typeface="Gentium" pitchFamily="2" charset="0"/>
              </a:rPr>
              <a:t>πυρ</a:t>
            </a:r>
            <a:r>
              <a:rPr lang="en-GB" sz="2600" dirty="0" smtClean="0">
                <a:solidFill>
                  <a:schemeClr val="bg1"/>
                </a:solidFill>
                <a:latin typeface="Gentium" pitchFamily="2" charset="0"/>
              </a:rPr>
              <a:t>-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fire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4198516" y="5927324"/>
            <a:ext cx="3245474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600" dirty="0" smtClean="0">
                <a:solidFill>
                  <a:schemeClr val="bg1"/>
                </a:solidFill>
                <a:latin typeface="Gentium" pitchFamily="2" charset="0"/>
              </a:rPr>
              <a:t>φωνη</a:t>
            </a:r>
            <a:r>
              <a:rPr lang="en-GB" sz="2600" dirty="0" smtClean="0">
                <a:solidFill>
                  <a:schemeClr val="bg1"/>
                </a:solidFill>
                <a:latin typeface="Gentium" pitchFamily="2" charset="0"/>
              </a:rPr>
              <a:t>- </a:t>
            </a:r>
            <a:r>
              <a:rPr lang="en-GB" sz="2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voice</a:t>
            </a:r>
            <a:endParaRPr lang="en-GB" sz="26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Slide Number Placeholder 6"/>
          <p:cNvSpPr>
            <a:spLocks noGrp="1"/>
          </p:cNvSpPr>
          <p:nvPr/>
        </p:nvSpPr>
        <p:spPr>
          <a:xfrm>
            <a:off x="6867192" y="6306131"/>
            <a:ext cx="2003603" cy="365125"/>
          </a:xfrm>
          <a:prstGeom prst="rect">
            <a:avLst/>
          </a:prstGeom>
          <a:ln>
            <a:solidFill>
              <a:srgbClr val="FEEFCA"/>
            </a:solidFill>
          </a:ln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/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: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Practice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 </a:t>
            </a:r>
            <a:fld id="{38ED48EF-DA33-4DFA-B2E3-841579FF79AA}" type="slidenum">
              <a:rPr lang="en-GB" sz="180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pPr algn="ctr"/>
              <a:t>4</a:t>
            </a:fld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/</a:t>
            </a:r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9</a:t>
            </a:r>
            <a:endParaRPr lang="en-GB" sz="1800" dirty="0">
              <a:solidFill>
                <a:srgbClr val="E0B3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0"/>
      <p:bldP spid="11" grpId="0"/>
      <p:bldP spid="12" grpId="0"/>
      <p:bldP spid="13" grpId="0"/>
      <p:bldP spid="15" grpId="0"/>
      <p:bldP spid="16" grpId="0"/>
      <p:bldP spid="17" grpId="0"/>
      <p:bldP spid="1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4000" cy="1071546"/>
          </a:xfrm>
          <a:prstGeom prst="rect">
            <a:avLst/>
          </a:prstGeom>
          <a:solidFill>
            <a:srgbClr val="DEA9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5" name="Picture 4" descr="alphaomega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045497" y="12879"/>
            <a:ext cx="1071538" cy="1004573"/>
          </a:xfrm>
          <a:prstGeom prst="rect">
            <a:avLst/>
          </a:prstGeom>
          <a:ln>
            <a:solidFill>
              <a:srgbClr val="DEA900"/>
            </a:solidFill>
          </a:ln>
        </p:spPr>
      </p:pic>
      <p:sp>
        <p:nvSpPr>
          <p:cNvPr id="7" name="TextBox 6"/>
          <p:cNvSpPr txBox="1"/>
          <p:nvPr/>
        </p:nvSpPr>
        <p:spPr>
          <a:xfrm>
            <a:off x="1906074" y="167427"/>
            <a:ext cx="4662152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900" cap="all" dirty="0" smtClean="0">
                <a:latin typeface="Arial" pitchFamily="34" charset="0"/>
                <a:cs typeface="Arial" pitchFamily="34" charset="0"/>
              </a:rPr>
              <a:t>1.2 Breathings</a:t>
            </a:r>
            <a:endParaRPr lang="en-GB" sz="2900" cap="all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927278" y="1326524"/>
            <a:ext cx="7340957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4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In which of these Greek words is there a error in the breathing?</a:t>
            </a:r>
            <a:endParaRPr lang="en-GB" sz="24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228054" y="1918944"/>
            <a:ext cx="2305319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αγω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’βλεπω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ἐχω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λἐγω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πιστευω</a:t>
            </a:r>
            <a:endParaRPr lang="en-GB" sz="2700" dirty="0">
              <a:solidFill>
                <a:schemeClr val="bg1"/>
              </a:solidFill>
              <a:latin typeface="Gentium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404578" y="2253802"/>
            <a:ext cx="3065172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latin typeface="Gentium" pitchFamily="2" charset="0"/>
              </a:rPr>
              <a:t>                </a:t>
            </a: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ἀγω</a:t>
            </a:r>
            <a:endParaRPr lang="en-GB" sz="2700" dirty="0">
              <a:solidFill>
                <a:schemeClr val="bg1"/>
              </a:solidFill>
              <a:latin typeface="Gentium" pitchFamily="2" charset="0"/>
            </a:endParaRPr>
          </a:p>
        </p:txBody>
      </p:sp>
      <p:sp>
        <p:nvSpPr>
          <p:cNvPr id="14" name="Left Arrow 13"/>
          <p:cNvSpPr/>
          <p:nvPr/>
        </p:nvSpPr>
        <p:spPr>
          <a:xfrm>
            <a:off x="4134119" y="2324949"/>
            <a:ext cx="682579" cy="366736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rgbClr val="FFC000"/>
              </a:solidFill>
            </a:endParaRPr>
          </a:p>
        </p:txBody>
      </p:sp>
      <p:sp>
        <p:nvSpPr>
          <p:cNvPr id="17" name="Left Arrow 16"/>
          <p:cNvSpPr/>
          <p:nvPr/>
        </p:nvSpPr>
        <p:spPr>
          <a:xfrm>
            <a:off x="4166320" y="4790946"/>
            <a:ext cx="682579" cy="366736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rgbClr val="FFC000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5640945" y="4700793"/>
            <a:ext cx="1558344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λεγω</a:t>
            </a:r>
            <a:endParaRPr lang="en-GB" sz="2700" dirty="0">
              <a:solidFill>
                <a:schemeClr val="bg1"/>
              </a:solidFill>
              <a:latin typeface="Gentium" pitchFamily="2" charset="0"/>
            </a:endParaRPr>
          </a:p>
        </p:txBody>
      </p:sp>
      <p:sp>
        <p:nvSpPr>
          <p:cNvPr id="19" name="Left Arrow 18"/>
          <p:cNvSpPr/>
          <p:nvPr/>
        </p:nvSpPr>
        <p:spPr>
          <a:xfrm>
            <a:off x="4134119" y="3147623"/>
            <a:ext cx="682579" cy="366736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rgbClr val="FFC0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615187" y="3070349"/>
            <a:ext cx="1558344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βλεπω</a:t>
            </a:r>
            <a:endParaRPr lang="en-GB" sz="2700" dirty="0">
              <a:solidFill>
                <a:schemeClr val="bg1"/>
              </a:solidFill>
              <a:latin typeface="Gentium" pitchFamily="2" charset="0"/>
            </a:endParaRPr>
          </a:p>
        </p:txBody>
      </p:sp>
      <p:sp>
        <p:nvSpPr>
          <p:cNvPr id="15" name="Slide Number Placeholder 6"/>
          <p:cNvSpPr>
            <a:spLocks noGrp="1"/>
          </p:cNvSpPr>
          <p:nvPr/>
        </p:nvSpPr>
        <p:spPr>
          <a:xfrm>
            <a:off x="6867192" y="6306131"/>
            <a:ext cx="2003603" cy="365125"/>
          </a:xfrm>
          <a:prstGeom prst="rect">
            <a:avLst/>
          </a:prstGeom>
          <a:ln>
            <a:solidFill>
              <a:srgbClr val="FEEFCA"/>
            </a:solidFill>
          </a:ln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/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: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Practice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 </a:t>
            </a:r>
            <a:fld id="{38ED48EF-DA33-4DFA-B2E3-841579FF79AA}" type="slidenum">
              <a:rPr lang="en-GB" sz="180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pPr algn="ctr"/>
              <a:t>5</a:t>
            </a:fld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/</a:t>
            </a:r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9</a:t>
            </a:r>
            <a:endParaRPr lang="en-GB" sz="1800" dirty="0">
              <a:solidFill>
                <a:srgbClr val="E0B3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4" grpId="0" animBg="1"/>
      <p:bldP spid="17" grpId="0" animBg="1"/>
      <p:bldP spid="18" grpId="0"/>
      <p:bldP spid="19" grpId="0" animBg="1"/>
      <p:bldP spid="2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9094" y="5808372"/>
            <a:ext cx="8628844" cy="6924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19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* Note: When a Greek word containing the diphthong </a:t>
            </a:r>
            <a:r>
              <a:rPr lang="en-GB" sz="2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‘</a:t>
            </a:r>
            <a:r>
              <a:rPr lang="el-GR" sz="2000" dirty="0" smtClean="0">
                <a:solidFill>
                  <a:schemeClr val="bg1"/>
                </a:solidFill>
                <a:latin typeface="Gentium" pitchFamily="2" charset="0"/>
                <a:cs typeface="Arial" pitchFamily="34" charset="0"/>
              </a:rPr>
              <a:t>αι</a:t>
            </a:r>
            <a:r>
              <a:rPr lang="en-GB" sz="2000" dirty="0" smtClean="0">
                <a:solidFill>
                  <a:schemeClr val="bg1"/>
                </a:solidFill>
                <a:latin typeface="Gentium" pitchFamily="2" charset="0"/>
                <a:cs typeface="Arial" pitchFamily="34" charset="0"/>
              </a:rPr>
              <a:t>’</a:t>
            </a:r>
            <a:r>
              <a:rPr lang="el-GR" sz="2000" dirty="0" smtClean="0">
                <a:solidFill>
                  <a:schemeClr val="bg1"/>
                </a:solidFill>
                <a:latin typeface="Gentium" pitchFamily="2" charset="0"/>
                <a:cs typeface="Arial" pitchFamily="34" charset="0"/>
              </a:rPr>
              <a:t> </a:t>
            </a:r>
            <a:r>
              <a:rPr lang="en-GB" sz="19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is transliterated into English the '</a:t>
            </a:r>
            <a:r>
              <a:rPr lang="en-GB" sz="19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ai</a:t>
            </a:r>
            <a:r>
              <a:rPr lang="en-GB" sz="19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' is normally represented by '</a:t>
            </a:r>
            <a:r>
              <a:rPr lang="en-GB" sz="19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ae</a:t>
            </a:r>
            <a:r>
              <a:rPr lang="en-GB" sz="19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'. </a:t>
            </a:r>
            <a:endParaRPr lang="en-GB" sz="19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9144000" cy="1071546"/>
          </a:xfrm>
          <a:prstGeom prst="rect">
            <a:avLst/>
          </a:prstGeom>
          <a:solidFill>
            <a:srgbClr val="DEA9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4" name="Picture 3" descr="alphaomega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045497" y="12879"/>
            <a:ext cx="1071538" cy="1004573"/>
          </a:xfrm>
          <a:prstGeom prst="rect">
            <a:avLst/>
          </a:prstGeom>
          <a:ln>
            <a:solidFill>
              <a:srgbClr val="DEA900"/>
            </a:solidFill>
          </a:ln>
        </p:spPr>
      </p:pic>
      <p:sp>
        <p:nvSpPr>
          <p:cNvPr id="5" name="TextBox 4"/>
          <p:cNvSpPr txBox="1"/>
          <p:nvPr/>
        </p:nvSpPr>
        <p:spPr>
          <a:xfrm>
            <a:off x="2021985" y="167421"/>
            <a:ext cx="4829577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900" dirty="0" smtClean="0">
                <a:latin typeface="Arial" pitchFamily="34" charset="0"/>
                <a:cs typeface="Arial" pitchFamily="34" charset="0"/>
              </a:rPr>
              <a:t>1.3 CAPITAL LETTERS</a:t>
            </a:r>
            <a:endParaRPr lang="en-GB" sz="29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751527" y="1712890"/>
            <a:ext cx="2318197" cy="5652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Παυλος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Μαρια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Αβρααμ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‘Ιωσηφ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Σιμων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Ἡρῳδης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Ἰερουσαλημ</a:t>
            </a:r>
          </a:p>
          <a:p>
            <a:pPr>
              <a:lnSpc>
                <a:spcPts val="38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Καισαρ</a:t>
            </a:r>
          </a:p>
          <a:p>
            <a:endParaRPr lang="el-GR" sz="2700" dirty="0" smtClean="0">
              <a:latin typeface="Gentium" pitchFamily="2" charset="0"/>
            </a:endParaRPr>
          </a:p>
          <a:p>
            <a:endParaRPr lang="el-GR" sz="2700" dirty="0" smtClean="0">
              <a:latin typeface="Gentium" pitchFamily="2" charset="0"/>
            </a:endParaRPr>
          </a:p>
          <a:p>
            <a:endParaRPr lang="el-GR" sz="2700" dirty="0" smtClean="0">
              <a:latin typeface="Gentium" pitchFamily="2" charset="0"/>
            </a:endParaRPr>
          </a:p>
          <a:p>
            <a:endParaRPr lang="el-GR" sz="2700" dirty="0" smtClean="0">
              <a:latin typeface="Gentium" pitchFamily="2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76504" y="1276983"/>
            <a:ext cx="517564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Write these names in English letters:</a:t>
            </a:r>
            <a:endParaRPr lang="en-GB" sz="24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855340" y="1764404"/>
            <a:ext cx="2485624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Paulos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(Paul)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855340" y="2253800"/>
            <a:ext cx="2485624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Maria (Mary)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4855340" y="2730318"/>
            <a:ext cx="3190157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Abraam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(Abraham)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906856" y="3219715"/>
            <a:ext cx="1996222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Joseph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881097" y="3696233"/>
            <a:ext cx="2434109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Simon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4868217" y="4159873"/>
            <a:ext cx="3177280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Heroides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(Herod)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919735" y="4667704"/>
            <a:ext cx="2279556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Jerusalem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893975" y="5149777"/>
            <a:ext cx="2356836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Caesar*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8" name="Slide Number Placeholder 6"/>
          <p:cNvSpPr>
            <a:spLocks noGrp="1"/>
          </p:cNvSpPr>
          <p:nvPr/>
        </p:nvSpPr>
        <p:spPr>
          <a:xfrm>
            <a:off x="6867192" y="6306131"/>
            <a:ext cx="2003603" cy="365125"/>
          </a:xfrm>
          <a:prstGeom prst="rect">
            <a:avLst/>
          </a:prstGeom>
          <a:ln>
            <a:solidFill>
              <a:srgbClr val="FEEFCA"/>
            </a:solidFill>
          </a:ln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/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: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Practice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 </a:t>
            </a:r>
            <a:fld id="{38ED48EF-DA33-4DFA-B2E3-841579FF79AA}" type="slidenum">
              <a:rPr lang="en-GB" sz="180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pPr algn="ctr"/>
              <a:t>6</a:t>
            </a:fld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/</a:t>
            </a:r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9</a:t>
            </a:r>
            <a:endParaRPr lang="en-GB" sz="1800" dirty="0">
              <a:solidFill>
                <a:srgbClr val="E0B3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/>
      <p:bldP spid="11" grpId="0"/>
      <p:bldP spid="13" grpId="0"/>
      <p:bldP spid="14" grpId="0"/>
      <p:bldP spid="15" grpId="0"/>
      <p:bldP spid="16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144000" cy="1071546"/>
          </a:xfrm>
          <a:prstGeom prst="rect">
            <a:avLst/>
          </a:prstGeom>
          <a:solidFill>
            <a:srgbClr val="DEA9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3" name="Picture 2" descr="alphaomega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045497" y="12879"/>
            <a:ext cx="1071538" cy="1004573"/>
          </a:xfrm>
          <a:prstGeom prst="rect">
            <a:avLst/>
          </a:prstGeom>
          <a:ln>
            <a:solidFill>
              <a:srgbClr val="DEA900"/>
            </a:solidFill>
          </a:ln>
        </p:spPr>
      </p:pic>
      <p:sp>
        <p:nvSpPr>
          <p:cNvPr id="4" name="TextBox 3"/>
          <p:cNvSpPr txBox="1"/>
          <p:nvPr/>
        </p:nvSpPr>
        <p:spPr>
          <a:xfrm>
            <a:off x="386376" y="218941"/>
            <a:ext cx="9375818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900" dirty="0" smtClean="0">
                <a:latin typeface="Arial" pitchFamily="34" charset="0"/>
                <a:cs typeface="Arial" pitchFamily="34" charset="0"/>
              </a:rPr>
              <a:t>1.4 DIPHTHONGS AND IOTA SUBSCRIPTS</a:t>
            </a:r>
            <a:endParaRPr lang="en-GB" sz="29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875425" y="1326524"/>
            <a:ext cx="542007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 dirty="0" smtClean="0">
                <a:solidFill>
                  <a:schemeClr val="bg1"/>
                </a:solidFill>
                <a:latin typeface="Lucida Sans Unicode" pitchFamily="34" charset="0"/>
                <a:cs typeface="Lucida Sans Unicode" pitchFamily="34" charset="0"/>
              </a:rPr>
              <a:t>Write these names in Greek letters:</a:t>
            </a:r>
            <a:endParaRPr lang="en-GB" sz="2400" dirty="0">
              <a:solidFill>
                <a:schemeClr val="bg1"/>
              </a:solidFill>
              <a:latin typeface="Lucida Sans Unicode" pitchFamily="34" charset="0"/>
              <a:cs typeface="Lucida Sans Unicode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75425" y="1906073"/>
            <a:ext cx="3747752" cy="45663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4400"/>
              </a:lnSpc>
            </a:pP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Barnabas (Barnabas)</a:t>
            </a:r>
          </a:p>
          <a:p>
            <a:pPr>
              <a:lnSpc>
                <a:spcPts val="4400"/>
              </a:lnSpc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Petros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 (Peter)</a:t>
            </a:r>
          </a:p>
          <a:p>
            <a:pPr>
              <a:lnSpc>
                <a:spcPts val="4400"/>
              </a:lnSpc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Philippos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(Philip)</a:t>
            </a:r>
          </a:p>
          <a:p>
            <a:pPr>
              <a:lnSpc>
                <a:spcPts val="4400"/>
              </a:lnSpc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Pilatos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(Pilate)</a:t>
            </a:r>
          </a:p>
          <a:p>
            <a:pPr>
              <a:lnSpc>
                <a:spcPts val="4400"/>
              </a:lnSpc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Timotheos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(Timothy)</a:t>
            </a:r>
          </a:p>
          <a:p>
            <a:pPr>
              <a:lnSpc>
                <a:spcPts val="4400"/>
              </a:lnSpc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Joudaea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(Judea)</a:t>
            </a:r>
          </a:p>
          <a:p>
            <a:pPr>
              <a:lnSpc>
                <a:spcPts val="4400"/>
              </a:lnSpc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Satanas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(Satan)</a:t>
            </a:r>
          </a:p>
          <a:p>
            <a:pPr>
              <a:lnSpc>
                <a:spcPts val="4400"/>
              </a:lnSpc>
            </a:pPr>
            <a:r>
              <a:rPr lang="en-GB" sz="27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Pharisaios</a:t>
            </a:r>
            <a:r>
              <a:rPr lang="en-GB" sz="27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(Pharisees)</a:t>
            </a:r>
            <a:endParaRPr lang="en-GB" sz="27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357608" y="2047740"/>
            <a:ext cx="2353035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Βαρναβας</a:t>
            </a:r>
            <a:endParaRPr lang="en-GB" sz="2700" dirty="0">
              <a:solidFill>
                <a:schemeClr val="bg1"/>
              </a:solidFill>
              <a:latin typeface="Gentium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009882" y="3052293"/>
            <a:ext cx="248562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318973" y="3707223"/>
            <a:ext cx="2353035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Πιλατος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331857" y="3146110"/>
            <a:ext cx="2353035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Φιλιππος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344729" y="2595978"/>
            <a:ext cx="2353035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Πετρος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322897" y="4288665"/>
            <a:ext cx="2353035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Τιμοθεος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322897" y="4847379"/>
            <a:ext cx="2353035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Ἰουδαια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5323506" y="5393847"/>
            <a:ext cx="2353035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Σατανας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306092" y="5925288"/>
            <a:ext cx="2353035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Φαρισαιος</a:t>
            </a:r>
          </a:p>
        </p:txBody>
      </p:sp>
      <p:sp>
        <p:nvSpPr>
          <p:cNvPr id="17" name="Slide Number Placeholder 6"/>
          <p:cNvSpPr>
            <a:spLocks noGrp="1"/>
          </p:cNvSpPr>
          <p:nvPr/>
        </p:nvSpPr>
        <p:spPr>
          <a:xfrm>
            <a:off x="6867192" y="6306131"/>
            <a:ext cx="2003603" cy="365125"/>
          </a:xfrm>
          <a:prstGeom prst="rect">
            <a:avLst/>
          </a:prstGeom>
          <a:ln>
            <a:solidFill>
              <a:srgbClr val="FEEFCA"/>
            </a:solidFill>
          </a:ln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/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: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Practice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 </a:t>
            </a:r>
            <a:fld id="{38ED48EF-DA33-4DFA-B2E3-841579FF79AA}" type="slidenum">
              <a:rPr lang="en-GB" sz="180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pPr algn="ctr"/>
              <a:t>7</a:t>
            </a:fld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/</a:t>
            </a:r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9</a:t>
            </a:r>
            <a:endParaRPr lang="en-GB" sz="1800" dirty="0">
              <a:solidFill>
                <a:srgbClr val="E0B3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9" grpId="0"/>
      <p:bldP spid="10" grpId="0"/>
      <p:bldP spid="11" grpId="0"/>
      <p:bldP spid="12" grpId="0"/>
      <p:bldP spid="13" grpId="0"/>
      <p:bldP spid="14" grpId="0"/>
      <p:bldP spid="15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60608" y="1403797"/>
            <a:ext cx="842278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 dirty="0" smtClean="0">
                <a:solidFill>
                  <a:schemeClr val="bg1"/>
                </a:solidFill>
                <a:latin typeface="Lucida Sans Unicode" pitchFamily="34" charset="0"/>
                <a:cs typeface="Lucida Sans Unicode" pitchFamily="34" charset="0"/>
              </a:rPr>
              <a:t>Which of the following words has a smooth breathing?</a:t>
            </a:r>
            <a:endParaRPr lang="en-GB" sz="2400" dirty="0">
              <a:solidFill>
                <a:schemeClr val="bg1"/>
              </a:solidFill>
              <a:latin typeface="Lucida Sans Unicode" pitchFamily="34" charset="0"/>
              <a:cs typeface="Lucida Sans Unicode" pitchFamily="34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9144000" cy="1071546"/>
          </a:xfrm>
          <a:prstGeom prst="rect">
            <a:avLst/>
          </a:prstGeom>
          <a:solidFill>
            <a:srgbClr val="DEA9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TextBox 3"/>
          <p:cNvSpPr txBox="1"/>
          <p:nvPr/>
        </p:nvSpPr>
        <p:spPr>
          <a:xfrm>
            <a:off x="1867946" y="231820"/>
            <a:ext cx="6679832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900" dirty="0" smtClean="0">
                <a:latin typeface="Arial" pitchFamily="34" charset="0"/>
                <a:cs typeface="Arial" pitchFamily="34" charset="0"/>
              </a:rPr>
              <a:t>1.5 ACCENT AND STRESS</a:t>
            </a:r>
            <a:endParaRPr lang="en-GB" sz="2900" dirty="0">
              <a:latin typeface="Arial" pitchFamily="34" charset="0"/>
              <a:cs typeface="Arial" pitchFamily="34" charset="0"/>
            </a:endParaRPr>
          </a:p>
        </p:txBody>
      </p:sp>
      <p:pic>
        <p:nvPicPr>
          <p:cNvPr id="5" name="Picture 4" descr="alphaomega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045497" y="12879"/>
            <a:ext cx="1071538" cy="1004573"/>
          </a:xfrm>
          <a:prstGeom prst="rect">
            <a:avLst/>
          </a:prstGeom>
          <a:ln>
            <a:solidFill>
              <a:srgbClr val="DEA900"/>
            </a:solidFill>
          </a:ln>
        </p:spPr>
      </p:pic>
      <p:sp>
        <p:nvSpPr>
          <p:cNvPr id="6" name="TextBox 5"/>
          <p:cNvSpPr txBox="1"/>
          <p:nvPr/>
        </p:nvSpPr>
        <p:spPr>
          <a:xfrm>
            <a:off x="2215676" y="2189409"/>
            <a:ext cx="2910116" cy="413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Βάλλω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/>
              </a:rPr>
              <a:t>ἄγω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/>
              </a:rPr>
              <a:t>ἑυρίσκω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/>
              </a:rPr>
              <a:t>ἅγιος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/>
              </a:rPr>
              <a:t>ἰ</a:t>
            </a:r>
            <a:r>
              <a:rPr lang="en-GB" sz="2700" dirty="0" smtClean="0">
                <a:solidFill>
                  <a:schemeClr val="bg1"/>
                </a:solidFill>
                <a:latin typeface="Greek"/>
              </a:rPr>
              <a:t>î</a:t>
            </a:r>
            <a:r>
              <a:rPr lang="el-GR" sz="2700" dirty="0" smtClean="0">
                <a:solidFill>
                  <a:schemeClr val="bg1"/>
                </a:solidFill>
                <a:latin typeface="Greek"/>
              </a:rPr>
              <a:t>τα</a:t>
            </a:r>
            <a:endParaRPr lang="en-GB" sz="2700" dirty="0">
              <a:solidFill>
                <a:schemeClr val="bg1"/>
              </a:solidFill>
              <a:latin typeface="Gentium" pitchFamily="2" charset="0"/>
            </a:endParaRPr>
          </a:p>
        </p:txBody>
      </p:sp>
      <p:sp>
        <p:nvSpPr>
          <p:cNvPr id="8" name="Left Arrow 7"/>
          <p:cNvSpPr/>
          <p:nvPr/>
        </p:nvSpPr>
        <p:spPr>
          <a:xfrm>
            <a:off x="4286518" y="3395386"/>
            <a:ext cx="682579" cy="366736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rgbClr val="FFC000"/>
              </a:solidFill>
            </a:endParaRPr>
          </a:p>
        </p:txBody>
      </p:sp>
      <p:sp>
        <p:nvSpPr>
          <p:cNvPr id="9" name="Left Arrow 8"/>
          <p:cNvSpPr/>
          <p:nvPr/>
        </p:nvSpPr>
        <p:spPr>
          <a:xfrm>
            <a:off x="4305833" y="5868524"/>
            <a:ext cx="682579" cy="366736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rgbClr val="FFC000"/>
              </a:solidFill>
            </a:endParaRPr>
          </a:p>
        </p:txBody>
      </p:sp>
      <p:sp>
        <p:nvSpPr>
          <p:cNvPr id="11" name="Slide Number Placeholder 6"/>
          <p:cNvSpPr>
            <a:spLocks noGrp="1"/>
          </p:cNvSpPr>
          <p:nvPr/>
        </p:nvSpPr>
        <p:spPr>
          <a:xfrm>
            <a:off x="6867192" y="6306131"/>
            <a:ext cx="2003603" cy="365125"/>
          </a:xfrm>
          <a:prstGeom prst="rect">
            <a:avLst/>
          </a:prstGeom>
          <a:ln>
            <a:solidFill>
              <a:srgbClr val="FEEFCA"/>
            </a:solidFill>
          </a:ln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/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: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Practice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 </a:t>
            </a:r>
            <a:fld id="{38ED48EF-DA33-4DFA-B2E3-841579FF79AA}" type="slidenum">
              <a:rPr lang="en-GB" sz="180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pPr algn="ctr"/>
              <a:t>8</a:t>
            </a:fld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/</a:t>
            </a:r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9</a:t>
            </a:r>
            <a:endParaRPr lang="en-GB" sz="1800" dirty="0">
              <a:solidFill>
                <a:srgbClr val="E0B3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9144000" cy="1071546"/>
          </a:xfrm>
          <a:prstGeom prst="rect">
            <a:avLst/>
          </a:prstGeom>
          <a:solidFill>
            <a:srgbClr val="DEA9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Rectangle 1"/>
          <p:cNvSpPr/>
          <p:nvPr/>
        </p:nvSpPr>
        <p:spPr>
          <a:xfrm>
            <a:off x="967957" y="1519707"/>
            <a:ext cx="323197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Which are questions? </a:t>
            </a:r>
            <a:endParaRPr lang="en-GB" sz="24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679323" y="231820"/>
            <a:ext cx="6679832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900" dirty="0" smtClean="0">
                <a:latin typeface="Arial" pitchFamily="34" charset="0"/>
                <a:cs typeface="Arial" pitchFamily="34" charset="0"/>
              </a:rPr>
              <a:t>1.6 PUNCTUATION </a:t>
            </a:r>
            <a:endParaRPr lang="en-GB" sz="2900" dirty="0">
              <a:latin typeface="Arial" pitchFamily="34" charset="0"/>
              <a:cs typeface="Arial" pitchFamily="34" charset="0"/>
            </a:endParaRPr>
          </a:p>
        </p:txBody>
      </p:sp>
      <p:pic>
        <p:nvPicPr>
          <p:cNvPr id="5" name="Picture 4" descr="alphaomega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045497" y="12879"/>
            <a:ext cx="1071538" cy="1004573"/>
          </a:xfrm>
          <a:prstGeom prst="rect">
            <a:avLst/>
          </a:prstGeom>
          <a:ln>
            <a:solidFill>
              <a:srgbClr val="DEA900"/>
            </a:solidFill>
          </a:ln>
        </p:spPr>
      </p:pic>
      <p:sp>
        <p:nvSpPr>
          <p:cNvPr id="6" name="TextBox 5"/>
          <p:cNvSpPr txBox="1"/>
          <p:nvPr/>
        </p:nvSpPr>
        <p:spPr>
          <a:xfrm>
            <a:off x="2292439" y="2125014"/>
            <a:ext cx="2936383" cy="41406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βλεπεις</a:t>
            </a:r>
            <a:r>
              <a:rPr lang="en-GB" sz="2700" dirty="0" smtClean="0">
                <a:solidFill>
                  <a:schemeClr val="bg1"/>
                </a:solidFill>
                <a:latin typeface="Gentium" pitchFamily="2" charset="0"/>
              </a:rPr>
              <a:t>;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 pitchFamily="2" charset="0"/>
              </a:rPr>
              <a:t>ἐχω</a:t>
            </a:r>
            <a:r>
              <a:rPr lang="el-GR" sz="2700" dirty="0" smtClean="0">
                <a:solidFill>
                  <a:schemeClr val="bg1"/>
                </a:solidFill>
                <a:latin typeface="Gentium"/>
              </a:rPr>
              <a:t>∙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/>
              </a:rPr>
              <a:t>λυουσιν.</a:t>
            </a: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/>
              </a:rPr>
              <a:t>βαλλει</a:t>
            </a:r>
            <a:r>
              <a:rPr lang="en-GB" sz="2700" dirty="0" smtClean="0">
                <a:solidFill>
                  <a:schemeClr val="bg1"/>
                </a:solidFill>
                <a:latin typeface="Gentium"/>
              </a:rPr>
              <a:t>;</a:t>
            </a:r>
            <a:endParaRPr lang="el-GR" sz="2700" dirty="0" smtClean="0">
              <a:solidFill>
                <a:schemeClr val="bg1"/>
              </a:solidFill>
              <a:latin typeface="Gentium"/>
            </a:endParaRPr>
          </a:p>
          <a:p>
            <a:pPr>
              <a:lnSpc>
                <a:spcPct val="200000"/>
              </a:lnSpc>
            </a:pPr>
            <a:r>
              <a:rPr lang="el-GR" sz="2700" dirty="0" smtClean="0">
                <a:solidFill>
                  <a:schemeClr val="bg1"/>
                </a:solidFill>
                <a:latin typeface="Gentium"/>
              </a:rPr>
              <a:t>λεγετε</a:t>
            </a:r>
            <a:r>
              <a:rPr lang="en-GB" sz="2700" dirty="0" smtClean="0">
                <a:solidFill>
                  <a:schemeClr val="bg1"/>
                </a:solidFill>
                <a:latin typeface="Gentium"/>
              </a:rPr>
              <a:t>,</a:t>
            </a:r>
            <a:endParaRPr lang="en-GB" sz="2700" dirty="0">
              <a:solidFill>
                <a:schemeClr val="bg1"/>
              </a:solidFill>
              <a:latin typeface="Gentium" pitchFamily="2" charset="0"/>
            </a:endParaRPr>
          </a:p>
        </p:txBody>
      </p:sp>
      <p:sp>
        <p:nvSpPr>
          <p:cNvPr id="7" name="Left Arrow 6"/>
          <p:cNvSpPr/>
          <p:nvPr/>
        </p:nvSpPr>
        <p:spPr>
          <a:xfrm>
            <a:off x="4629952" y="2534074"/>
            <a:ext cx="682579" cy="366736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rgbClr val="FFC000"/>
              </a:solidFill>
            </a:endParaRPr>
          </a:p>
        </p:txBody>
      </p:sp>
      <p:sp>
        <p:nvSpPr>
          <p:cNvPr id="8" name="Left Arrow 7"/>
          <p:cNvSpPr/>
          <p:nvPr/>
        </p:nvSpPr>
        <p:spPr>
          <a:xfrm>
            <a:off x="4617073" y="5016634"/>
            <a:ext cx="682579" cy="366736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>
              <a:solidFill>
                <a:srgbClr val="FFC000"/>
              </a:solidFill>
            </a:endParaRPr>
          </a:p>
        </p:txBody>
      </p:sp>
      <p:sp>
        <p:nvSpPr>
          <p:cNvPr id="10" name="Slide Number Placeholder 6"/>
          <p:cNvSpPr>
            <a:spLocks noGrp="1"/>
          </p:cNvSpPr>
          <p:nvPr/>
        </p:nvSpPr>
        <p:spPr>
          <a:xfrm>
            <a:off x="6867192" y="6306131"/>
            <a:ext cx="2003603" cy="365125"/>
          </a:xfrm>
          <a:prstGeom prst="rect">
            <a:avLst/>
          </a:prstGeom>
          <a:ln>
            <a:solidFill>
              <a:srgbClr val="FEEFCA"/>
            </a:solidFill>
          </a:ln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/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: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Practice</a:t>
            </a:r>
            <a:r>
              <a:rPr lang="en-GB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 </a:t>
            </a:r>
            <a:fld id="{38ED48EF-DA33-4DFA-B2E3-841579FF79AA}" type="slidenum">
              <a:rPr lang="en-GB" sz="180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pPr algn="ctr"/>
              <a:t>9</a:t>
            </a:fld>
            <a:r>
              <a:rPr lang="en-GB" sz="1800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/</a:t>
            </a:r>
            <a:r>
              <a:rPr lang="el-GR" dirty="0" smtClean="0">
                <a:solidFill>
                  <a:srgbClr val="E0B300"/>
                </a:solidFill>
                <a:latin typeface="Arial" pitchFamily="34" charset="0"/>
                <a:cs typeface="Arial" pitchFamily="34" charset="0"/>
              </a:rPr>
              <a:t>9</a:t>
            </a:r>
            <a:endParaRPr lang="en-GB" sz="1800" dirty="0">
              <a:solidFill>
                <a:srgbClr val="E0B3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271</TotalTime>
  <Words>496</Words>
  <Application>Microsoft Office PowerPoint</Application>
  <PresentationFormat>On-screen Show (4:3)</PresentationFormat>
  <Paragraphs>213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Sarah</dc:creator>
  <cp:lastModifiedBy>Sarah</cp:lastModifiedBy>
  <cp:revision>71</cp:revision>
  <dcterms:created xsi:type="dcterms:W3CDTF">2008-08-06T09:51:08Z</dcterms:created>
  <dcterms:modified xsi:type="dcterms:W3CDTF">2008-08-17T12:48:05Z</dcterms:modified>
</cp:coreProperties>
</file>

<file path=docProps/thumbnail.jpeg>
</file>